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2" r:id="rId4"/>
    <p:sldId id="275" r:id="rId5"/>
    <p:sldId id="263" r:id="rId6"/>
    <p:sldId id="264" r:id="rId7"/>
    <p:sldId id="272" r:id="rId8"/>
    <p:sldId id="258" r:id="rId9"/>
    <p:sldId id="259" r:id="rId10"/>
    <p:sldId id="261" r:id="rId11"/>
    <p:sldId id="260" r:id="rId12"/>
    <p:sldId id="273" r:id="rId13"/>
    <p:sldId id="265" r:id="rId14"/>
    <p:sldId id="274" r:id="rId15"/>
    <p:sldId id="268" r:id="rId16"/>
    <p:sldId id="269" r:id="rId17"/>
    <p:sldId id="270" r:id="rId18"/>
    <p:sldId id="271" r:id="rId19"/>
    <p:sldId id="276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B57C62F4-7468-B972-4402-8B8D443D8B83}" name="Chibbaro, Derek" initials="CD" userId="S::chibbard@dickinson.edu::23b76854-4031-418c-8c26-7ccc91bf2d11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D3FB125-91D5-44F9-56E4-928E76FE938B}" v="978" dt="2024-11-11T21:53:05.572"/>
    <p1510:client id="{3085D0AB-6ACD-144E-427E-5DB094C2912F}" v="429" dt="2024-11-11T21:53:17.884"/>
    <p1510:client id="{5FBB999C-818D-27DA-0631-AC9D87DAA1F2}" v="1" dt="2024-11-10T17:06:50.208"/>
    <p1510:client id="{6BB3A322-517F-280C-286D-F52F1DEF136E}" v="719" dt="2024-11-11T19:36:06.212"/>
    <p1510:client id="{A1E25A60-0B5D-66F5-F8F0-1CA0BF569E5D}" v="188" dt="2024-11-11T15:29:50.790"/>
    <p1510:client id="{AF3855BD-7549-2677-8323-451B7EF8F608}" v="108" dt="2024-11-10T21:59:48.632"/>
    <p1510:client id="{C9655B43-86B4-99F6-CCFA-566343F28387}" v="281" dt="2024-11-11T15:53:08.379"/>
    <p1510:client id="{F2545D7A-2317-9886-D372-E0736E335440}" v="554" dt="2024-11-11T00:20:05.84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8/10/relationships/authors" Target="authors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11/11/2024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Big Project – Progress Presentation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By: Derek Chibbaro and Maggie Byers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7FE864-2FC3-E11F-2392-4411F60599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DEFENSE (2015, 2016, 2022, 2023)</a:t>
            </a:r>
          </a:p>
        </p:txBody>
      </p:sp>
      <p:pic>
        <p:nvPicPr>
          <p:cNvPr id="4" name="Content Placeholder 3" descr="A chart with colorful dots and numbers&#10;&#10;Description automatically generated">
            <a:extLst>
              <a:ext uri="{FF2B5EF4-FFF2-40B4-BE49-F238E27FC236}">
                <a16:creationId xmlns:a16="http://schemas.microsoft.com/office/drawing/2014/main" id="{19BF8699-F817-0F5A-000C-B6434FBA60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77316" y="918976"/>
            <a:ext cx="6780700" cy="5017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2891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81F8D1-2B78-9AD9-D64A-57BC8283C2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OFFENSE (2015, 2016, 2022, 2023)</a:t>
            </a:r>
          </a:p>
        </p:txBody>
      </p:sp>
      <p:pic>
        <p:nvPicPr>
          <p:cNvPr id="4" name="Content Placeholder 3" descr="A chart with colorful dots and numbers&#10;&#10;Description automatically generated">
            <a:extLst>
              <a:ext uri="{FF2B5EF4-FFF2-40B4-BE49-F238E27FC236}">
                <a16:creationId xmlns:a16="http://schemas.microsoft.com/office/drawing/2014/main" id="{36E02CE2-087B-7CB5-2812-E456518E0B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77316" y="927453"/>
            <a:ext cx="6780700" cy="5000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1153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713A13-D237-FF14-1ED6-8406C31DB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PPP Rating by </a:t>
            </a:r>
            <a:r>
              <a:rPr lang="en-US" sz="3200">
                <a:solidFill>
                  <a:schemeClr val="bg1"/>
                </a:solidFill>
              </a:rPr>
              <a:t>Year</a:t>
            </a:r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and Offense/Defense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29AA84F-35F2-A6B5-1CFF-165E2D6474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2236567"/>
            <a:ext cx="10905066" cy="327151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CDFC09A-1EDD-D75E-CA84-275A05193BCE}"/>
              </a:ext>
            </a:extLst>
          </p:cNvPr>
          <p:cNvSpPr txBox="1"/>
          <p:nvPr/>
        </p:nvSpPr>
        <p:spPr>
          <a:xfrm>
            <a:off x="1343186" y="5734372"/>
            <a:ext cx="1011264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+mn-lt"/>
                <a:cs typeface="+mn-lt"/>
              </a:rPr>
              <a:t>As time passes, there are more "poor" PPP Ratings for offensive categories and more "very good" ratings for defensive categories.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8294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04695F26-39DB-450E-B464-9C76CD233B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F42E55F-A297-474F-AF2D-6D3A15822B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9611" y="-1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3A6155-4F30-9096-A672-FED41B0109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2531"/>
            <a:ext cx="7839913" cy="1205665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3600">
                <a:solidFill>
                  <a:schemeClr val="tx2"/>
                </a:solidFill>
              </a:rPr>
              <a:t>Offensive ratings for special years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72070F7-E065-4D60-8938-9FB8CDB8AC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 flipH="1">
            <a:off x="-179920" y="170311"/>
            <a:ext cx="2514948" cy="2174333"/>
            <a:chOff x="-305" y="-4155"/>
            <a:chExt cx="2514948" cy="2174333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4F672C03-E63A-4F6B-96BD-0C4E3F1B82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9BB94CDF-5C33-4B0A-B53F-50762639C1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D3C92F9D-544D-4691-94A7-B937CF4BE3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CA4DEE4-B7B4-47F4-A9C5-31AED8369A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4" descr="A comparison of a graph&#10;&#10;Description automatically generated">
            <a:extLst>
              <a:ext uri="{FF2B5EF4-FFF2-40B4-BE49-F238E27FC236}">
                <a16:creationId xmlns:a16="http://schemas.microsoft.com/office/drawing/2014/main" id="{F8EA2D7B-AB24-BCEF-7AE1-EE3B1A2233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761" y="3964266"/>
            <a:ext cx="8632215" cy="2916391"/>
          </a:xfrm>
          <a:prstGeom prst="rect">
            <a:avLst/>
          </a:prstGeom>
        </p:spPr>
      </p:pic>
      <p:pic>
        <p:nvPicPr>
          <p:cNvPr id="4" name="Content Placeholder 3" descr="A comparison of a graph&#10;&#10;Description automatically generated">
            <a:extLst>
              <a:ext uri="{FF2B5EF4-FFF2-40B4-BE49-F238E27FC236}">
                <a16:creationId xmlns:a16="http://schemas.microsoft.com/office/drawing/2014/main" id="{EBC8F57F-52B1-65A6-96D5-E33149745E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895" y="953777"/>
            <a:ext cx="9189461" cy="3009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9509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4695F26-39DB-450E-B464-9C76CD233B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F42E55F-A297-474F-AF2D-6D3A15822B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9611" y="-1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FC1423-470B-BB42-EABA-B234313E5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4066" y="-231248"/>
            <a:ext cx="6581654" cy="1773936"/>
          </a:xfrm>
        </p:spPr>
        <p:txBody>
          <a:bodyPr>
            <a:normAutofit/>
          </a:bodyPr>
          <a:lstStyle/>
          <a:p>
            <a:r>
              <a:rPr lang="en-US" sz="3600">
                <a:solidFill>
                  <a:schemeClr val="tx2"/>
                </a:solidFill>
              </a:rPr>
              <a:t>Defensive ratings for special years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72070F7-E065-4D60-8938-9FB8CDB8AC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 flipH="1">
            <a:off x="-179919" y="170310"/>
            <a:ext cx="2514948" cy="2174333"/>
            <a:chOff x="-305" y="-4155"/>
            <a:chExt cx="2514948" cy="2174333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4F672C03-E63A-4F6B-96BD-0C4E3F1B82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BB94CDF-5C33-4B0A-B53F-50762639C1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3C92F9D-544D-4691-94A7-B937CF4BE3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DCA4DEE4-B7B4-47F4-A9C5-31AED8369A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4" descr="A comparison of a graph&#10;&#10;Description automatically generated">
            <a:extLst>
              <a:ext uri="{FF2B5EF4-FFF2-40B4-BE49-F238E27FC236}">
                <a16:creationId xmlns:a16="http://schemas.microsoft.com/office/drawing/2014/main" id="{DC3A2E48-2EBE-4730-50A0-C66C7335DF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7333" y="3902928"/>
            <a:ext cx="8699269" cy="2957288"/>
          </a:xfrm>
          <a:prstGeom prst="rect">
            <a:avLst/>
          </a:prstGeom>
        </p:spPr>
      </p:pic>
      <p:pic>
        <p:nvPicPr>
          <p:cNvPr id="4" name="Content Placeholder 3" descr="A comparison of a graph&#10;&#10;Description automatically generated">
            <a:extLst>
              <a:ext uri="{FF2B5EF4-FFF2-40B4-BE49-F238E27FC236}">
                <a16:creationId xmlns:a16="http://schemas.microsoft.com/office/drawing/2014/main" id="{A3F82EDB-4EBF-71D1-7DD6-DB11E45AE1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2672" y="878282"/>
            <a:ext cx="8483753" cy="2764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4833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6BB7E-1A7A-4760-C189-ACF0B1350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Overall findings of preliminary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37375A-42E7-3AB3-EE20-9BB1A94AE7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Offensive categories have worse ratings as we get to more recent seasons.</a:t>
            </a:r>
            <a:endParaRPr lang="en-US"/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/>
              <a:t>Numerous factors could be associated with this, including player abilities, improving opponent defenses, conference improving.</a:t>
            </a:r>
          </a:p>
          <a:p>
            <a:r>
              <a:rPr lang="en-US"/>
              <a:t>They won conference the year before our analysis begins...both offensive and defensive categories have worsened since.</a:t>
            </a:r>
          </a:p>
          <a:p>
            <a:r>
              <a:rPr lang="en-US"/>
              <a:t>Lots of variance in fouls committed per game</a:t>
            </a:r>
          </a:p>
          <a:p>
            <a:r>
              <a:rPr lang="en-US"/>
              <a:t>Home team wins more often (as expected)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0924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023D5-3001-62FC-B5DB-48D077078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Model Specification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78898A-BFBA-F5D5-3C1A-C1E28EA018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We aim to predict the PPP rating for certain seasons while accounting for Attribute (Transition, Zone defense, last 4 sec on shot clock, etc.) and other offensive/defensive variables</a:t>
            </a:r>
          </a:p>
          <a:p>
            <a:r>
              <a:rPr lang="en-US" dirty="0"/>
              <a:t>Regression analysis using Attribute value to predict PPP ratios.</a:t>
            </a:r>
          </a:p>
          <a:p>
            <a:r>
              <a:rPr lang="en-US" dirty="0"/>
              <a:t>Possibly build a model that attempts to predict the winner of a game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/>
              <a:t>Unsure of what characteristics we want to use to create this model</a:t>
            </a:r>
          </a:p>
          <a:p>
            <a:pPr lvl="2">
              <a:buFont typeface="Wingdings" panose="020B0604020202020204" pitchFamily="34" charset="0"/>
              <a:buChar char="§"/>
            </a:pPr>
            <a:r>
              <a:rPr lang="en-US" dirty="0"/>
              <a:t>Player statistics, season level data, past years games against each other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7218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2103D3-F807-96C7-937D-C67B9AB85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Implications for Stakeholders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5EAF42-3D24-A5E2-6692-A84D72E03C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These results can be used by Dickinson basketball players, coaches, opponents, or even prospective students who want to evaluate the team's past performance</a:t>
            </a:r>
          </a:p>
          <a:p>
            <a:r>
              <a:rPr lang="en-US"/>
              <a:t>Dickinson basketball can alter their practice and game plans according to certain Attributes that were found to be weak</a:t>
            </a:r>
          </a:p>
          <a:p>
            <a:r>
              <a:rPr lang="en-US"/>
              <a:t>The program could try to recruit players who balance out their weaker aspects in hopes to find better success</a:t>
            </a:r>
          </a:p>
          <a:p>
            <a:r>
              <a:rPr lang="en-US"/>
              <a:t>Athletic Directors care about wins, which data analysis can help with; wins help with fundraising and overall college reputation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9897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426BC8-E921-5EB9-81E2-72AD6ECBFA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Ethical, Legal, Societal Implications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50F391-F189-AD78-F269-201CE7B641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/>
          </a:bodyPr>
          <a:lstStyle/>
          <a:p>
            <a:pPr marL="0" indent="0">
              <a:buNone/>
            </a:pPr>
            <a:endParaRPr lang="en-US"/>
          </a:p>
          <a:p>
            <a:r>
              <a:rPr lang="en-US"/>
              <a:t>Ethical/Legal: Note that Synergy Sports requires a subscription… we gained access through the Dickinson Men's basketball assistant coach. 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/>
              <a:t>Ideally we wouldn't share this with opponents but they could use the Synergy Sports platform to conduct their own analyses.</a:t>
            </a:r>
          </a:p>
          <a:p>
            <a:r>
              <a:rPr lang="en-US" sz="2600"/>
              <a:t>No intentions to sell results or use beyond the scope of Dickinson Athletics.</a:t>
            </a:r>
          </a:p>
          <a:p>
            <a:r>
              <a:rPr lang="en-US"/>
              <a:t>Societal: The Dickinson basketball program can get a better sense of their performance and trends from previous years. Prospective students can use the knowledge of previous success to make a decision on transferring or attending the school.</a:t>
            </a:r>
          </a:p>
        </p:txBody>
      </p:sp>
    </p:spTree>
    <p:extLst>
      <p:ext uri="{BB962C8B-B14F-4D97-AF65-F5344CB8AC3E}">
        <p14:creationId xmlns:p14="http://schemas.microsoft.com/office/powerpoint/2010/main" val="342485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10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B735B9-264F-0471-FCE5-A834D8F80F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202032"/>
            <a:ext cx="10515600" cy="194502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sz="4400">
                <a:latin typeface="Aptos Display"/>
              </a:rPr>
              <a:t>Thank you!!!!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6913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3ECBE1F1-D69B-4AFA-ABD5-8E41720EF6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basketball dropping into a basketball hoop">
            <a:extLst>
              <a:ext uri="{FF2B5EF4-FFF2-40B4-BE49-F238E27FC236}">
                <a16:creationId xmlns:a16="http://schemas.microsoft.com/office/drawing/2014/main" id="{7621502D-ABF3-E2EA-DA91-BB36ADC2FA6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7422" r="-4" b="-4"/>
          <a:stretch/>
        </p:blipFill>
        <p:spPr>
          <a:xfrm>
            <a:off x="-1" y="-2"/>
            <a:ext cx="5410198" cy="6858002"/>
          </a:xfrm>
          <a:prstGeom prst="rect">
            <a:avLst/>
          </a:prstGeom>
        </p:spPr>
      </p:pic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03A6265-E10C-4B85-9C20-E75FCAF9C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0197" y="-1"/>
            <a:ext cx="6781802" cy="2286000"/>
          </a:xfrm>
          <a:prstGeom prst="rect">
            <a:avLst/>
          </a:prstGeom>
          <a:ln>
            <a:noFill/>
          </a:ln>
          <a:effectLst>
            <a:outerShdw blurRad="355600" dist="152400" sx="95000" sy="95000" algn="t" rotWithShape="0">
              <a:srgbClr val="000000">
                <a:alpha val="2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EB3DD9-8ED5-9353-FA98-009D975E0D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5317" y="405685"/>
            <a:ext cx="5464968" cy="1559301"/>
          </a:xfrm>
        </p:spPr>
        <p:txBody>
          <a:bodyPr>
            <a:normAutofit/>
          </a:bodyPr>
          <a:lstStyle/>
          <a:p>
            <a:r>
              <a:rPr lang="en-US" sz="4000"/>
              <a:t>Research Question &amp; Background 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A6BC9F-8D96-298A-F8B1-D4B9BC4E5A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5317" y="2743200"/>
            <a:ext cx="5247340" cy="349687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600"/>
              <a:t>Varsity Men's Basketball began in 1919</a:t>
            </a:r>
          </a:p>
          <a:p>
            <a:r>
              <a:rPr lang="en-US" sz="1600"/>
              <a:t>Conference Championships 2013 and 2015 </a:t>
            </a:r>
          </a:p>
          <a:p>
            <a:r>
              <a:rPr lang="en-US" sz="1600"/>
              <a:t>Advanced to the Elite Eight in 2014 (NCAA D3)</a:t>
            </a:r>
          </a:p>
          <a:p>
            <a:endParaRPr lang="en-US" sz="1600"/>
          </a:p>
          <a:p>
            <a:r>
              <a:rPr lang="en-US" sz="1600"/>
              <a:t>How has the team's offensive and defensive ratings changed over years and which Attributes are most impacted?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600"/>
              <a:t>How do other basketball statistics influence the accuracy of predicting the Points per Possession (PPP) rating?</a:t>
            </a:r>
          </a:p>
          <a:p>
            <a:r>
              <a:rPr lang="en-US" sz="1600"/>
              <a:t>Are game-level statistics (fouls, points, etc.) significantly related offensive/defensive success?</a:t>
            </a:r>
          </a:p>
          <a:p>
            <a:endParaRPr lang="en-US" sz="1600"/>
          </a:p>
          <a:p>
            <a:endParaRPr lang="en-US" sz="1600"/>
          </a:p>
          <a:p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19557008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13FF7-993F-E11B-3D06-A382B9802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Tractable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F575A7-7D5D-32BE-F4D8-051D953413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77500" lnSpcReduction="20000"/>
          </a:bodyPr>
          <a:lstStyle/>
          <a:p>
            <a:pPr marL="0" indent="0">
              <a:buNone/>
            </a:pPr>
            <a:r>
              <a:rPr lang="en-US" sz="2400" b="1" u="sng" dirty="0"/>
              <a:t>About the datasets (2):</a:t>
            </a:r>
          </a:p>
          <a:p>
            <a:pPr marL="0" indent="0">
              <a:buNone/>
            </a:pPr>
            <a:r>
              <a:rPr lang="en-US" sz="2400" dirty="0"/>
              <a:t>Synergy Sports is where all season and play-by-play data is stored in their own API for most NCAA basketball games.</a:t>
            </a:r>
            <a:endParaRPr lang="en-US" dirty="0"/>
          </a:p>
          <a:p>
            <a:pPr marL="0" indent="0">
              <a:buNone/>
            </a:pPr>
            <a:r>
              <a:rPr lang="en-US" sz="2400" dirty="0"/>
              <a:t>Season-level data:</a:t>
            </a:r>
          </a:p>
          <a:p>
            <a:pPr marL="457200" indent="-457200">
              <a:buFont typeface="Calibri" panose="020B0604020202020204" pitchFamily="34" charset="0"/>
              <a:buChar char="-"/>
            </a:pPr>
            <a:r>
              <a:rPr lang="en-US" sz="2400" dirty="0"/>
              <a:t>Years 2015 through 2023, excluding 2020 (minimal data available)</a:t>
            </a:r>
          </a:p>
          <a:p>
            <a:pPr marL="457200" indent="-457200">
              <a:buFont typeface="Calibri" panose="020B0604020202020204" pitchFamily="34" charset="0"/>
              <a:buChar char="-"/>
            </a:pPr>
            <a:r>
              <a:rPr lang="en-US" sz="2400" dirty="0"/>
              <a:t>Created </a:t>
            </a:r>
            <a:r>
              <a:rPr lang="en-US" sz="2400" err="1"/>
              <a:t>merged_offense</a:t>
            </a:r>
            <a:r>
              <a:rPr lang="en-US" sz="2400" dirty="0"/>
              <a:t> and </a:t>
            </a:r>
            <a:r>
              <a:rPr lang="en-US" sz="2400" err="1"/>
              <a:t>merged_defense</a:t>
            </a:r>
            <a:r>
              <a:rPr lang="en-US" sz="2400" dirty="0"/>
              <a:t> </a:t>
            </a:r>
            <a:r>
              <a:rPr lang="en-US" sz="2400" err="1"/>
              <a:t>dataframes</a:t>
            </a:r>
            <a:r>
              <a:rPr lang="en-US" sz="2400" dirty="0"/>
              <a:t> to analyze separately, year column added</a:t>
            </a:r>
          </a:p>
          <a:p>
            <a:pPr marL="457200" indent="-457200">
              <a:buFont typeface="Calibri" panose="020B0604020202020204" pitchFamily="34" charset="0"/>
              <a:buChar char="-"/>
            </a:pPr>
            <a:r>
              <a:rPr lang="en-US" sz="2400" dirty="0" err="1"/>
              <a:t>Seasondata</a:t>
            </a:r>
            <a:r>
              <a:rPr lang="en-US" sz="2400" dirty="0"/>
              <a:t> combines both merged datasets and creates an ID to identify offense or defense</a:t>
            </a:r>
          </a:p>
          <a:p>
            <a:pPr marL="0" indent="0">
              <a:buNone/>
            </a:pPr>
            <a:endParaRPr lang="en-US" sz="2400"/>
          </a:p>
          <a:p>
            <a:pPr marL="0" indent="0">
              <a:buNone/>
            </a:pPr>
            <a:endParaRPr lang="en-US" sz="2400"/>
          </a:p>
          <a:p>
            <a:pPr marL="0" indent="0">
              <a:buNone/>
            </a:pPr>
            <a:r>
              <a:rPr lang="en-US" sz="2400" dirty="0"/>
              <a:t>Play-by-play data:</a:t>
            </a:r>
          </a:p>
          <a:p>
            <a:pPr>
              <a:buFont typeface="Calibri" panose="020B0604020202020204" pitchFamily="34" charset="0"/>
              <a:buChar char="-"/>
            </a:pPr>
            <a:r>
              <a:rPr lang="en-US" sz="2400" dirty="0"/>
              <a:t>27 games from the 2023-24 season</a:t>
            </a:r>
          </a:p>
          <a:p>
            <a:pPr>
              <a:buFont typeface="Calibri" panose="020B0604020202020204" pitchFamily="34" charset="0"/>
              <a:buChar char="-"/>
            </a:pPr>
            <a:r>
              <a:rPr lang="en-US" sz="2400" dirty="0"/>
              <a:t>Includes away/home teams, score, event level description, date, offensive/defensive players on the court during each event</a:t>
            </a:r>
          </a:p>
          <a:p>
            <a:pPr mar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291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D1700A-7B6F-1944-FBE3-2F0136B7B1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Snapshots of Datasets</a:t>
            </a:r>
          </a:p>
        </p:txBody>
      </p:sp>
      <p:pic>
        <p:nvPicPr>
          <p:cNvPr id="4" name="Content Placeholder 3" descr="A table with numbers and text&#10;&#10;Description automatically generated">
            <a:extLst>
              <a:ext uri="{FF2B5EF4-FFF2-40B4-BE49-F238E27FC236}">
                <a16:creationId xmlns:a16="http://schemas.microsoft.com/office/drawing/2014/main" id="{6469D80F-BBA9-FF3C-7FF8-4EE983FC05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093" y="4397606"/>
            <a:ext cx="6096000" cy="2457752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9D52E7F-A328-A846-9A60-7F10CFB23F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122" y="1865238"/>
            <a:ext cx="6096000" cy="1811341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BB1684CE-82A9-32C8-495F-8236AD6B40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8194" y="966093"/>
            <a:ext cx="2074513" cy="271091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326D40F-8C22-9047-F414-E977FFB322B0}"/>
              </a:ext>
            </a:extLst>
          </p:cNvPr>
          <p:cNvSpPr txBox="1"/>
          <p:nvPr/>
        </p:nvSpPr>
        <p:spPr>
          <a:xfrm>
            <a:off x="959903" y="1498234"/>
            <a:ext cx="549563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Season data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CF66DA-C940-6206-EF17-EEF99A8DF845}"/>
              </a:ext>
            </a:extLst>
          </p:cNvPr>
          <p:cNvSpPr txBox="1"/>
          <p:nvPr/>
        </p:nvSpPr>
        <p:spPr>
          <a:xfrm>
            <a:off x="878236" y="4003728"/>
            <a:ext cx="295759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Play-by-play</a:t>
            </a:r>
          </a:p>
        </p:txBody>
      </p:sp>
    </p:spTree>
    <p:extLst>
      <p:ext uri="{BB962C8B-B14F-4D97-AF65-F5344CB8AC3E}">
        <p14:creationId xmlns:p14="http://schemas.microsoft.com/office/powerpoint/2010/main" val="14476946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C9D209-B066-701F-2752-F882A83B9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Retrieval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74B69C-CF51-FF52-4C74-0D4535B251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51837"/>
            <a:ext cx="10515600" cy="4805862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 marL="0" indent="0">
              <a:buNone/>
            </a:pPr>
            <a:r>
              <a:rPr lang="en-US"/>
              <a:t>Season-level data:  </a:t>
            </a:r>
          </a:p>
          <a:p>
            <a:pPr>
              <a:buNone/>
            </a:pPr>
            <a:r>
              <a:rPr lang="en-US" sz="2000"/>
              <a:t>Gathered by "printing" the page as a pdf and converting the pdf in Excel</a:t>
            </a:r>
          </a:p>
          <a:p>
            <a:pPr marL="0" indent="0">
              <a:buNone/>
            </a:pPr>
            <a:r>
              <a:rPr lang="en-US" sz="2000"/>
              <a:t>Averages from the entire season at a player level and a team level</a:t>
            </a:r>
          </a:p>
          <a:p>
            <a:pPr marL="0" indent="0">
              <a:buNone/>
            </a:pPr>
            <a:r>
              <a:rPr lang="en-US" sz="2000"/>
              <a:t>Averages of performance overall and after certain events</a:t>
            </a:r>
          </a:p>
          <a:p>
            <a:pPr marL="0" indent="0">
              <a:buNone/>
            </a:pPr>
            <a:r>
              <a:rPr lang="en-US" sz="2000"/>
              <a:t>Divided into offensive and defensive statistics (ID column)</a:t>
            </a:r>
          </a:p>
          <a:p>
            <a:pPr marL="0" indent="0">
              <a:buNone/>
            </a:pPr>
            <a:r>
              <a:rPr lang="en-US" sz="2000"/>
              <a:t>Contains a rating for every statistic</a:t>
            </a:r>
          </a:p>
          <a:p>
            <a:pPr marL="0" indent="0">
              <a:buNone/>
            </a:pPr>
            <a:r>
              <a:rPr lang="en-US" sz="2000"/>
              <a:t> - poor, below average, average, good, very good, excellent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Play-by-play data: </a:t>
            </a:r>
          </a:p>
          <a:p>
            <a:pPr marL="0" indent="0">
              <a:buNone/>
            </a:pPr>
            <a:r>
              <a:rPr lang="en-US" sz="2000"/>
              <a:t>Gathered by scraping from the Synergy Sports website --&gt; API found when inspecting</a:t>
            </a:r>
          </a:p>
          <a:p>
            <a:pPr marL="0" indent="0">
              <a:buNone/>
            </a:pPr>
            <a:r>
              <a:rPr lang="en-US" sz="2000"/>
              <a:t>Description of every play for each game from the 2023-24 season</a:t>
            </a:r>
          </a:p>
          <a:p>
            <a:pPr marL="0" indent="0">
              <a:buNone/>
            </a:pPr>
            <a:r>
              <a:rPr lang="en-US" sz="2000"/>
              <a:t>Created dummy variables indicating what type of event occurred</a:t>
            </a:r>
          </a:p>
          <a:p>
            <a:pPr>
              <a:buFont typeface="Calibri" panose="020B0604020202020204" pitchFamily="34" charset="0"/>
              <a:buChar char="-"/>
            </a:pPr>
            <a:r>
              <a:rPr lang="en-US" sz="2000"/>
              <a:t>Foul, shot, rebound, assist, turnover, block, steal</a:t>
            </a:r>
          </a:p>
          <a:p>
            <a:pPr mar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0550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822B2-9294-745D-F424-A45BAD8923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Exploratory Data Analysis (Play-by-play)</a:t>
            </a:r>
          </a:p>
        </p:txBody>
      </p:sp>
      <p:pic>
        <p:nvPicPr>
          <p:cNvPr id="4" name="Content Placeholder 3" descr="A graph with red and blue lines&#10;&#10;Description automatically generated">
            <a:extLst>
              <a:ext uri="{FF2B5EF4-FFF2-40B4-BE49-F238E27FC236}">
                <a16:creationId xmlns:a16="http://schemas.microsoft.com/office/drawing/2014/main" id="{B9526CA4-BC93-D69C-EBC2-5D0D2D84B7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3028" y="1449262"/>
            <a:ext cx="3892049" cy="2978484"/>
          </a:xfrm>
        </p:spPr>
      </p:pic>
      <p:pic>
        <p:nvPicPr>
          <p:cNvPr id="5" name="Picture 4" descr="A graph of blue rectangular bars&#10;&#10;Description automatically generated">
            <a:extLst>
              <a:ext uri="{FF2B5EF4-FFF2-40B4-BE49-F238E27FC236}">
                <a16:creationId xmlns:a16="http://schemas.microsoft.com/office/drawing/2014/main" id="{4E264388-A129-8D5D-9901-0A6E96ABD0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1343" y="3426911"/>
            <a:ext cx="4918577" cy="3185862"/>
          </a:xfrm>
          <a:prstGeom prst="rect">
            <a:avLst/>
          </a:prstGeom>
        </p:spPr>
      </p:pic>
      <p:pic>
        <p:nvPicPr>
          <p:cNvPr id="6" name="Picture 5" descr="A graph of different colored bars&#10;&#10;Description automatically generated">
            <a:extLst>
              <a:ext uri="{FF2B5EF4-FFF2-40B4-BE49-F238E27FC236}">
                <a16:creationId xmlns:a16="http://schemas.microsoft.com/office/drawing/2014/main" id="{1F0FAC8F-4B37-34B0-90F5-28AB85E70E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7455" y="203690"/>
            <a:ext cx="3593934" cy="2737353"/>
          </a:xfrm>
          <a:prstGeom prst="rect">
            <a:avLst/>
          </a:prstGeom>
        </p:spPr>
      </p:pic>
      <p:pic>
        <p:nvPicPr>
          <p:cNvPr id="7" name="Picture 6" descr="A graph of a comparison between a team and a team&#10;&#10;Description automatically generated">
            <a:extLst>
              <a:ext uri="{FF2B5EF4-FFF2-40B4-BE49-F238E27FC236}">
                <a16:creationId xmlns:a16="http://schemas.microsoft.com/office/drawing/2014/main" id="{70E28323-4C55-94A5-C65B-DED4CBCCFD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2276" y="4493376"/>
            <a:ext cx="2690395" cy="212240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BDF2B48-6565-32F8-B0B6-A86A5715EB81}"/>
              </a:ext>
            </a:extLst>
          </p:cNvPr>
          <p:cNvSpPr txBox="1"/>
          <p:nvPr/>
        </p:nvSpPr>
        <p:spPr>
          <a:xfrm>
            <a:off x="9428135" y="3590440"/>
            <a:ext cx="2389322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Does the team win more when committing more or less fouls?</a:t>
            </a:r>
          </a:p>
        </p:txBody>
      </p:sp>
    </p:spTree>
    <p:extLst>
      <p:ext uri="{BB962C8B-B14F-4D97-AF65-F5344CB8AC3E}">
        <p14:creationId xmlns:p14="http://schemas.microsoft.com/office/powerpoint/2010/main" val="11205120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lassroom sticker progress chart">
            <a:extLst>
              <a:ext uri="{FF2B5EF4-FFF2-40B4-BE49-F238E27FC236}">
                <a16:creationId xmlns:a16="http://schemas.microsoft.com/office/drawing/2014/main" id="{42956934-1518-B072-1034-89B4D22F2EF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364" r="-2" b="18634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54EF33-E3D5-0FA8-EC16-820A0F70EC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b="1">
                <a:solidFill>
                  <a:srgbClr val="FFFFFF"/>
                </a:solidFill>
              </a:rPr>
              <a:t>Season-Level Ratings Analysis</a:t>
            </a:r>
          </a:p>
        </p:txBody>
      </p:sp>
    </p:spTree>
    <p:extLst>
      <p:ext uri="{BB962C8B-B14F-4D97-AF65-F5344CB8AC3E}">
        <p14:creationId xmlns:p14="http://schemas.microsoft.com/office/powerpoint/2010/main" val="34858272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9C702D-98FC-B5AB-0743-86CEAE54CC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PPP and PPP Rating (DEFENSE)</a:t>
            </a:r>
          </a:p>
        </p:txBody>
      </p:sp>
      <p:pic>
        <p:nvPicPr>
          <p:cNvPr id="7" name="Content Placeholder 6" descr="A chart with colorful dots&#10;&#10;Description automatically generated">
            <a:extLst>
              <a:ext uri="{FF2B5EF4-FFF2-40B4-BE49-F238E27FC236}">
                <a16:creationId xmlns:a16="http://schemas.microsoft.com/office/drawing/2014/main" id="{F87BF93C-3334-660C-0D40-4291E9D830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77316" y="927453"/>
            <a:ext cx="6780700" cy="500076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0723D17-73D5-22A7-6431-4F0D49F76ABF}"/>
              </a:ext>
            </a:extLst>
          </p:cNvPr>
          <p:cNvSpPr txBox="1"/>
          <p:nvPr/>
        </p:nvSpPr>
        <p:spPr>
          <a:xfrm>
            <a:off x="632847" y="5282338"/>
            <a:ext cx="392623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PPP = Points per possession</a:t>
            </a:r>
          </a:p>
          <a:p>
            <a:r>
              <a:rPr lang="en-US"/>
              <a:t>--&gt; Lower PPP = stronger Defense</a:t>
            </a:r>
          </a:p>
        </p:txBody>
      </p:sp>
    </p:spTree>
    <p:extLst>
      <p:ext uri="{BB962C8B-B14F-4D97-AF65-F5344CB8AC3E}">
        <p14:creationId xmlns:p14="http://schemas.microsoft.com/office/powerpoint/2010/main" val="35811979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76F93C-53D7-69AB-A87E-A51A8FA6FC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PPP and PPP Rating (OFFENSE)</a:t>
            </a:r>
          </a:p>
        </p:txBody>
      </p:sp>
      <p:pic>
        <p:nvPicPr>
          <p:cNvPr id="4" name="Content Placeholder 3" descr="A chart with colored dots&#10;&#10;Description automatically generated">
            <a:extLst>
              <a:ext uri="{FF2B5EF4-FFF2-40B4-BE49-F238E27FC236}">
                <a16:creationId xmlns:a16="http://schemas.microsoft.com/office/drawing/2014/main" id="{FD4B15C3-24C0-F580-A4B8-32E8FDFC95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77316" y="825743"/>
            <a:ext cx="6780700" cy="520418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6075313-A7A1-F7BF-A3E8-E2C819C1B6AC}"/>
              </a:ext>
            </a:extLst>
          </p:cNvPr>
          <p:cNvSpPr txBox="1"/>
          <p:nvPr/>
        </p:nvSpPr>
        <p:spPr>
          <a:xfrm>
            <a:off x="632847" y="5282338"/>
            <a:ext cx="392623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PPP = Points per possession</a:t>
            </a:r>
          </a:p>
          <a:p>
            <a:r>
              <a:rPr lang="en-US"/>
              <a:t>--&gt; Higher PPP = stronger Offense</a:t>
            </a:r>
          </a:p>
        </p:txBody>
      </p:sp>
    </p:spTree>
    <p:extLst>
      <p:ext uri="{BB962C8B-B14F-4D97-AF65-F5344CB8AC3E}">
        <p14:creationId xmlns:p14="http://schemas.microsoft.com/office/powerpoint/2010/main" val="31030714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19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office theme</vt:lpstr>
      <vt:lpstr>Big Project – Progress Presentation</vt:lpstr>
      <vt:lpstr>Research Question &amp; Background Information</vt:lpstr>
      <vt:lpstr>Tractable Data</vt:lpstr>
      <vt:lpstr>Snapshots of Datasets</vt:lpstr>
      <vt:lpstr>Data Retrieval</vt:lpstr>
      <vt:lpstr>Exploratory Data Analysis (Play-by-play)</vt:lpstr>
      <vt:lpstr>Season-Level Ratings Analysis</vt:lpstr>
      <vt:lpstr>PPP and PPP Rating (DEFENSE)</vt:lpstr>
      <vt:lpstr>PPP and PPP Rating (OFFENSE)</vt:lpstr>
      <vt:lpstr>DEFENSE (2015, 2016, 2022, 2023)</vt:lpstr>
      <vt:lpstr>OFFENSE (2015, 2016, 2022, 2023)</vt:lpstr>
      <vt:lpstr>PPP Rating by Year and Offense/Defense</vt:lpstr>
      <vt:lpstr>Offensive ratings for special years</vt:lpstr>
      <vt:lpstr>Defensive ratings for special years</vt:lpstr>
      <vt:lpstr>Overall findings of preliminary analysis</vt:lpstr>
      <vt:lpstr>Model Specification</vt:lpstr>
      <vt:lpstr>Implications for Stakeholders</vt:lpstr>
      <vt:lpstr>Ethical, Legal, Societal Implications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revision>262</cp:revision>
  <dcterms:created xsi:type="dcterms:W3CDTF">2024-11-07T16:09:31Z</dcterms:created>
  <dcterms:modified xsi:type="dcterms:W3CDTF">2024-11-11T21:53:50Z</dcterms:modified>
</cp:coreProperties>
</file>